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59" r:id="rId2"/>
    <p:sldId id="502" r:id="rId3"/>
    <p:sldId id="530" r:id="rId4"/>
    <p:sldId id="531" r:id="rId5"/>
    <p:sldId id="532" r:id="rId6"/>
  </p:sldIdLst>
  <p:sldSz cx="12192000" cy="6858000"/>
  <p:notesSz cx="9926638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CC"/>
    <a:srgbClr val="99CCFF"/>
    <a:srgbClr val="FF6600"/>
    <a:srgbClr val="FF6699"/>
    <a:srgbClr val="D0EAC4"/>
    <a:srgbClr val="C5E6B8"/>
    <a:srgbClr val="346022"/>
    <a:srgbClr val="FF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3" autoAdjust="0"/>
    <p:restoredTop sz="91565" autoAdjust="0"/>
  </p:normalViewPr>
  <p:slideViewPr>
    <p:cSldViewPr>
      <p:cViewPr>
        <p:scale>
          <a:sx n="110" d="100"/>
          <a:sy n="110" d="100"/>
        </p:scale>
        <p:origin x="960" y="2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06C01-C45B-4A1A-974E-E5873D30E049}" type="datetimeFigureOut">
              <a:rPr lang="zh-TW" altLang="en-US" smtClean="0"/>
              <a:pPr/>
              <a:t>2020/2/5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6699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1696" y="6456699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5D0E5-05B9-40E8-BE36-2CC090FE88A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754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625" cy="340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1696" y="1"/>
            <a:ext cx="4302625" cy="340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B6071-34B6-4912-A394-F3A9BCC28BA1}" type="datetimeFigureOut">
              <a:rPr lang="zh-HK" altLang="en-US" smtClean="0"/>
              <a:pPr/>
              <a:t>05/02/20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202" y="3270973"/>
            <a:ext cx="7942237" cy="26775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699"/>
            <a:ext cx="4302625" cy="340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1696" y="6456699"/>
            <a:ext cx="4302625" cy="340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7FD6F-331A-4CAC-8CF1-0721625812BD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349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7FD6F-331A-4CAC-8CF1-0721625812BD}" type="slidenum">
              <a:rPr lang="zh-HK" altLang="en-US" smtClean="0"/>
              <a:pPr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7455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7FD6F-331A-4CAC-8CF1-0721625812BD}" type="slidenum">
              <a:rPr lang="zh-HK" altLang="en-US" smtClean="0"/>
              <a:pPr/>
              <a:t>3</a:t>
            </a:fld>
            <a:endParaRPr lang="zh-HK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C5E6B8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7" name="Picture 2" descr="C:\Users\0205253\Documents\Information\20180801核對培訓課程資料\SSM-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44001" y="360001"/>
            <a:ext cx="6996596" cy="824181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 userDrawn="1"/>
        </p:nvSpPr>
        <p:spPr>
          <a:xfrm>
            <a:off x="6624000" y="1080000"/>
            <a:ext cx="2976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預防優先 </a:t>
            </a:r>
            <a:r>
              <a:rPr lang="en-US" altLang="zh-TW" sz="1600" b="1" i="1" baseline="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妥善醫療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199456" y="332656"/>
            <a:ext cx="9217024" cy="864096"/>
          </a:xfrm>
        </p:spPr>
        <p:txBody>
          <a:bodyPr anchor="ctr"/>
          <a:lstStyle>
            <a:lvl1pPr algn="l">
              <a:defRPr lang="en-US" dirty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pic>
        <p:nvPicPr>
          <p:cNvPr id="4" name="Picture 2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800000" y="36000"/>
            <a:ext cx="1330987" cy="972969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 userDrawn="1"/>
        </p:nvSpPr>
        <p:spPr>
          <a:xfrm>
            <a:off x="0" y="6519446"/>
            <a:ext cx="2976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預防優先 </a:t>
            </a:r>
            <a:r>
              <a:rPr lang="en-US" altLang="zh-TW" sz="1600" b="1" i="1" baseline="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妥善醫療</a:t>
            </a:r>
          </a:p>
        </p:txBody>
      </p:sp>
      <p:pic>
        <p:nvPicPr>
          <p:cNvPr id="9" name="Picture 4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3" cstate="screen">
            <a:lum bright="12000"/>
          </a:blip>
          <a:srcRect/>
          <a:stretch>
            <a:fillRect/>
          </a:stretch>
        </p:blipFill>
        <p:spPr bwMode="auto">
          <a:xfrm>
            <a:off x="-5041238" y="-484408"/>
            <a:ext cx="18531883" cy="734240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>
            <a:lvl1pPr marL="274320" indent="-274320">
              <a:buClr>
                <a:srgbClr val="0070C0"/>
              </a:buClr>
              <a:buSzPct val="80000"/>
              <a:buFont typeface="Wingdings" panose="05000000000000000000" pitchFamily="2" charset="2"/>
              <a:buChar char="n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62940" indent="-342900">
              <a:buClr>
                <a:srgbClr val="0070C0"/>
              </a:buClr>
              <a:buSzPct val="70000"/>
              <a:buFont typeface="Wingdings" panose="05000000000000000000" pitchFamily="2" charset="2"/>
              <a:buChar char="p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822960" indent="-228600">
              <a:buClr>
                <a:srgbClr val="0070C0"/>
              </a:buClr>
              <a:buSzPct val="75000"/>
              <a:buFont typeface="Wingdings" panose="05000000000000000000" pitchFamily="2" charset="2"/>
              <a:buChar char="n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097280" indent="-228600">
              <a:buClr>
                <a:srgbClr val="0070C0"/>
              </a:buClr>
              <a:buSzPct val="65000"/>
              <a:buFont typeface="Wingdings" panose="05000000000000000000" pitchFamily="2" charset="2"/>
              <a:buChar char="p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C5E6B8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4" name="Picture 2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184000" y="576002"/>
            <a:ext cx="1815587" cy="1326775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71B3-0BB7-4B7C-B1CF-05CC38428993}" type="datetimeFigureOut">
              <a:rPr lang="zh-TW" altLang="en-US" smtClean="0"/>
              <a:pPr/>
              <a:t>2020/2/5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195A-CBE1-4117-BFEF-6984F839D7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57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3DD3E-0183-4AB7-9C32-7C6B3F4B71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17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接點 10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 sz="1800"/>
          </a:p>
        </p:txBody>
      </p:sp>
      <p:sp>
        <p:nvSpPr>
          <p:cNvPr id="3" name="等腰三角形 2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1800"/>
          </a:p>
        </p:txBody>
      </p:sp>
      <p:sp>
        <p:nvSpPr>
          <p:cNvPr id="4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BC59B-70ED-4F51-AC63-EC00BE404948}" type="datetime1">
              <a:rPr lang="zh-TW" altLang="en-US"/>
              <a:pPr>
                <a:defRPr/>
              </a:pPr>
              <a:t>2020/2/5</a:t>
            </a:fld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A94D8-7113-40E7-AD0E-E8C917FC90F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971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55651" y="1752600"/>
            <a:ext cx="5232400" cy="2057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755651" y="3962400"/>
            <a:ext cx="5232400" cy="2057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6191251" y="1752600"/>
            <a:ext cx="5232400" cy="4267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4D784016-50A2-4E70-B5FB-B3DF5465B6AA}" type="datetimeFigureOut">
              <a:rPr lang="zh-TW" altLang="en-US"/>
              <a:pPr/>
              <a:t>2020/2/5</a:t>
            </a:fld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3F81169A-3422-4726-856F-52875038760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848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zh-TW" altLang="en-US"/>
              <a:t>衛生局</a:t>
            </a:r>
            <a:r>
              <a:rPr lang="en-US" altLang="zh-TW"/>
              <a:t>-</a:t>
            </a:r>
            <a:r>
              <a:rPr lang="zh-TW" altLang="en-US"/>
              <a:t>疾病預防控制中心</a:t>
            </a:r>
          </a:p>
        </p:txBody>
      </p:sp>
    </p:spTree>
    <p:extLst>
      <p:ext uri="{BB962C8B-B14F-4D97-AF65-F5344CB8AC3E}">
        <p14:creationId xmlns:p14="http://schemas.microsoft.com/office/powerpoint/2010/main" val="2491431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C65D5C-70B9-4535-9E8A-9B946DAEF430}" type="datetimeFigureOut">
              <a:rPr lang="zh-TW" altLang="en-US" smtClean="0"/>
              <a:pPr/>
              <a:t>2020/2/5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81" r:id="rId4"/>
    <p:sldLayoutId id="2147483682" r:id="rId5"/>
    <p:sldLayoutId id="2147483683" r:id="rId6"/>
    <p:sldLayoutId id="2147483684" r:id="rId7"/>
    <p:sldLayoutId id="2147483687" r:id="rId8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91544" y="908720"/>
            <a:ext cx="8640960" cy="2016223"/>
          </a:xfrm>
        </p:spPr>
        <p:txBody>
          <a:bodyPr>
            <a:normAutofit/>
          </a:bodyPr>
          <a:lstStyle/>
          <a:p>
            <a:pPr algn="ctr">
              <a:tabLst>
                <a:tab pos="6729413" algn="l"/>
              </a:tabLst>
            </a:pPr>
            <a:br>
              <a:rPr lang="en-US" altLang="zh-TW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TW" sz="4400" b="1" dirty="0">
                <a:latin typeface="Times New Roman" pitchFamily="18" charset="0"/>
                <a:cs typeface="Times New Roman" pitchFamily="18" charset="0"/>
              </a:rPr>
              <a:t>10º </a:t>
            </a:r>
            <a:r>
              <a:rPr lang="en-US" altLang="zh-TW" sz="4400" b="1" dirty="0" err="1">
                <a:latin typeface="Times New Roman" pitchFamily="18" charset="0"/>
                <a:cs typeface="Times New Roman" pitchFamily="18" charset="0"/>
              </a:rPr>
              <a:t>Caso</a:t>
            </a:r>
            <a:r>
              <a:rPr lang="en-US" altLang="zh-TW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4400" b="1" dirty="0" err="1">
                <a:latin typeface="Times New Roman" pitchFamily="18" charset="0"/>
                <a:cs typeface="Times New Roman" pitchFamily="18" charset="0"/>
              </a:rPr>
              <a:t>confirmado</a:t>
            </a:r>
            <a:r>
              <a:rPr lang="en-US" altLang="zh-TW" sz="4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zh-TW" altLang="en-US" sz="4400" b="1" dirty="0">
              <a:solidFill>
                <a:schemeClr val="tx1"/>
              </a:solidFill>
              <a:latin typeface="Times New Roman" pitchFamily="18" charset="0"/>
              <a:ea typeface="微軟正黑體" panose="020B0604030504040204" pitchFamily="34" charset="-120"/>
              <a:cs typeface="Times New Roman" pitchFamily="18" charset="0"/>
            </a:endParaRPr>
          </a:p>
        </p:txBody>
      </p:sp>
      <p:pic>
        <p:nvPicPr>
          <p:cNvPr id="16389" name="Picture 6" descr="C:\Users\0202037\Documents\My Pictures\logos\logo-SS-RAEM.t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143" y="4653409"/>
            <a:ext cx="238125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495600" y="3284984"/>
            <a:ext cx="7272337" cy="136842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endParaRPr lang="en-US" altLang="zh-TW" sz="24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5607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ctrTitle"/>
          </p:nvPr>
        </p:nvSpPr>
        <p:spPr>
          <a:xfrm>
            <a:off x="407368" y="204317"/>
            <a:ext cx="10513168" cy="106444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t-PT" altLang="zh-TW" b="1" dirty="0">
                <a:latin typeface="Times New Roman" pitchFamily="18" charset="0"/>
                <a:cs typeface="Times New Roman" pitchFamily="18" charset="0"/>
              </a:rPr>
              <a:t>Apresentação do caso</a:t>
            </a:r>
            <a:endParaRPr lang="zh-TW" altLang="en-US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695400" y="1268760"/>
            <a:ext cx="11161240" cy="511256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pt-PT" altLang="zh-TW" sz="7200" dirty="0">
                <a:latin typeface="Times New Roman" pitchFamily="18" charset="0"/>
                <a:cs typeface="Times New Roman" pitchFamily="18" charset="0"/>
              </a:rPr>
              <a:t>O doente tem 56 anos, residente de Macau, é um condutor da </a:t>
            </a:r>
            <a:r>
              <a:rPr lang="pt-BR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Sociedade de Jogos de Macau, S. A., </a:t>
            </a:r>
          </a:p>
          <a:p>
            <a:pPr>
              <a:lnSpc>
                <a:spcPct val="150000"/>
              </a:lnSpc>
              <a:buNone/>
            </a:pPr>
            <a:r>
              <a:rPr lang="pt-BR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altLang="zh-TW" sz="7200" dirty="0">
                <a:latin typeface="Times New Roman" pitchFamily="18" charset="0"/>
                <a:cs typeface="Times New Roman" pitchFamily="18" charset="0"/>
              </a:rPr>
              <a:t>vivem no Edf . TAI Hong do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Edf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. Pat Tat Sun Chun. </a:t>
            </a:r>
          </a:p>
          <a:p>
            <a:pPr>
              <a:lnSpc>
                <a:spcPct val="150000"/>
              </a:lnSpc>
            </a:pPr>
            <a:r>
              <a:rPr lang="pt-PT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Em 25 de Janeiro, foi a Huadu de Guangzhou com a sua famíla para visitar a mãe e irmão dele. Depois do jantar na casa de familiares naquela noite, voltou a Macau de carro via posto fro</a:t>
            </a:r>
            <a:r>
              <a:rPr lang="pt-PT" altLang="zh-TW" sz="7200" dirty="0">
                <a:latin typeface="Times New Roman" pitchFamily="18" charset="0"/>
                <a:cs typeface="Times New Roman" pitchFamily="18" charset="0"/>
              </a:rPr>
              <a:t>nteiriço  </a:t>
            </a:r>
            <a:r>
              <a:rPr lang="pt-PT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das Portas do Cerco, através dum carro alugado.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pt-PT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Em 26 de Janeiro, apresentou  febre e fadiga, acompanhado com tosse leve, no mesmo dia, às 19h00, </a:t>
            </a:r>
            <a:r>
              <a:rPr lang="pt-PT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foi de mota por si próprio ao Hospital Kiang Wu para a consulta, mas o estado de saúde não melhorou</a:t>
            </a:r>
            <a:r>
              <a:rPr lang="zh-TW" altLang="en-US" sz="7200" dirty="0">
                <a:latin typeface="Times New Roman" pitchFamily="18" charset="0"/>
                <a:cs typeface="Times New Roman" pitchFamily="18" charset="0"/>
              </a:rPr>
              <a:t>；</a:t>
            </a:r>
            <a:endParaRPr lang="en-US" altLang="zh-TW" sz="72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pt-PT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Em 28 ou 29 de Janeiro, cerca das 19:00, o doente  foi a uma clínica situada na </a:t>
            </a:r>
            <a:r>
              <a:rPr lang="pt-BR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Rua do Almirante Costa Cabral para consulta</a:t>
            </a:r>
            <a:r>
              <a:rPr lang="zh-TW" altLang="en-US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（</a:t>
            </a:r>
            <a:r>
              <a:rPr lang="pt-PT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O paciente não consegue dizer a designação de instituição médica </a:t>
            </a:r>
            <a:r>
              <a:rPr lang="zh-TW" altLang="en-US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） </a:t>
            </a:r>
            <a:endParaRPr lang="en-US" altLang="zh-TW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PT" altLang="zh-TW" sz="7200" dirty="0">
                <a:latin typeface="Times New Roman" pitchFamily="18" charset="0"/>
                <a:cs typeface="Times New Roman" pitchFamily="18" charset="0"/>
              </a:rPr>
              <a:t>Em 1 de Fevererio, de manhã, </a:t>
            </a:r>
            <a:r>
              <a:rPr lang="pt-PT" altLang="zh-TW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foi </a:t>
            </a:r>
            <a:r>
              <a:rPr lang="pt-PT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a pé  sozinho ao Dr </a:t>
            </a:r>
            <a:r>
              <a:rPr lang="en-US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Tang Hoi </a:t>
            </a:r>
            <a:r>
              <a:rPr lang="en-US" sz="7200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Seong</a:t>
            </a:r>
            <a:r>
              <a:rPr lang="en-US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para consulta</a:t>
            </a:r>
            <a:r>
              <a:rPr lang="zh-TW" altLang="en-US" sz="7200" dirty="0">
                <a:latin typeface="Times New Roman" pitchFamily="18" charset="0"/>
                <a:cs typeface="Times New Roman" pitchFamily="18" charset="0"/>
              </a:rPr>
              <a:t> ；</a:t>
            </a:r>
            <a:endParaRPr lang="en-US" altLang="zh-TW" sz="72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3 de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Fevereiro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, dado que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sintomas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ainda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tinham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7200" dirty="0" err="1">
                <a:latin typeface="Times New Roman" pitchFamily="18" charset="0"/>
                <a:cs typeface="Times New Roman" pitchFamily="18" charset="0"/>
              </a:rPr>
              <a:t>diminuido</a:t>
            </a:r>
            <a:r>
              <a:rPr lang="en-US" altLang="zh-TW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altLang="zh-TW" sz="7200" dirty="0">
                <a:latin typeface="Times New Roman" pitchFamily="18" charset="0"/>
                <a:cs typeface="Times New Roman" pitchFamily="18" charset="0"/>
              </a:rPr>
              <a:t>foi de </a:t>
            </a:r>
            <a:r>
              <a:rPr lang="pt-PT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mota ao Hospital Kiang Wu para a consulta, foi encaminhado ao CHCSJ após a triagem.</a:t>
            </a:r>
            <a:endParaRPr lang="en-US" sz="72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PT" altLang="zh-TW" sz="7200" dirty="0">
                <a:latin typeface="Times New Roman" pitchFamily="18" charset="0"/>
                <a:cs typeface="Times New Roman" pitchFamily="18" charset="0"/>
              </a:rPr>
              <a:t>Em 4 de Fevereiro,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evidenciou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positivamente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com o novo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tipo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coronavírus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foi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classificado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como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o 9º 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caso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confirmado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zh-HK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0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9868" y="119088"/>
            <a:ext cx="10887000" cy="864096"/>
          </a:xfrm>
        </p:spPr>
        <p:txBody>
          <a:bodyPr>
            <a:normAutofit fontScale="90000"/>
          </a:bodyPr>
          <a:lstStyle/>
          <a:p>
            <a:r>
              <a:rPr altLang="zh-TW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Percurso e actividades ocorridas 14 dias antes do aparecimento de sintomas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831904"/>
              </p:ext>
            </p:extLst>
          </p:nvPr>
        </p:nvGraphicFramePr>
        <p:xfrm>
          <a:off x="359868" y="983184"/>
          <a:ext cx="11391056" cy="5369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3684">
                  <a:extLst>
                    <a:ext uri="{9D8B030D-6E8A-4147-A177-3AD203B41FA5}">
                      <a16:colId xmlns:a16="http://schemas.microsoft.com/office/drawing/2014/main" val="3158335428"/>
                    </a:ext>
                  </a:extLst>
                </a:gridCol>
                <a:gridCol w="9687372">
                  <a:extLst>
                    <a:ext uri="{9D8B030D-6E8A-4147-A177-3AD203B41FA5}">
                      <a16:colId xmlns:a16="http://schemas.microsoft.com/office/drawing/2014/main" val="4006246621"/>
                    </a:ext>
                  </a:extLst>
                </a:gridCol>
              </a:tblGrid>
              <a:tr h="380798">
                <a:tc>
                  <a:txBody>
                    <a:bodyPr/>
                    <a:lstStyle/>
                    <a:p>
                      <a:pPr algn="ctr"/>
                      <a:r>
                        <a:rPr lang="pt-PT" altLang="zh-TW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Data</a:t>
                      </a:r>
                      <a:endParaRPr lang="en-US" sz="16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Actividades</a:t>
                      </a:r>
                      <a:endParaRPr lang="en-US" sz="16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921433"/>
                  </a:ext>
                </a:extLst>
              </a:tr>
              <a:tr h="2844120">
                <a:tc>
                  <a:txBody>
                    <a:bodyPr/>
                    <a:lstStyle/>
                    <a:p>
                      <a:r>
                        <a:rPr lang="en-US" altLang="zh-TW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12/1-16/1</a:t>
                      </a:r>
                      <a:endParaRPr lang="en-US" sz="16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t-PT" altLang="zh-TW" sz="16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Alegou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 que não se deslocou aos outros locais, excepto o trabalho.  </a:t>
                      </a:r>
                      <a:endParaRPr kumimoji="0" lang="pt-PT" altLang="zh-TW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t-PT" altLang="zh-TW" sz="16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Condutor de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 Shuttle bus da </a:t>
                      </a:r>
                      <a:r>
                        <a:rPr kumimoji="0" lang="pt-BR" altLang="zh-TW" sz="16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Sociedade de Jogos de Macau, S. A., tinha conduzido   o Shuttle bus n.º </a:t>
                      </a:r>
                      <a:r>
                        <a:rPr kumimoji="0" lang="en-US" altLang="zh-HK" sz="1600" b="1" u="sng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MW519 </a:t>
                      </a:r>
                      <a:r>
                        <a:rPr kumimoji="0" lang="en-US" altLang="zh-HK" sz="1600" b="0" u="non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</a:t>
                      </a:r>
                      <a:r>
                        <a:rPr kumimoji="0" lang="en-US" altLang="zh-HK" sz="1600" b="0" u="none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</a:t>
                      </a:r>
                      <a:r>
                        <a:rPr kumimoji="0" lang="pt-BR" altLang="zh-HK" sz="1600" b="0" u="none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dias antes do início se </a:t>
                      </a:r>
                      <a:r>
                        <a:rPr kumimoji="0" lang="pt-BR" altLang="zh-HK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sintomas  até a aparência de sintomas</a:t>
                      </a:r>
                      <a:endParaRPr kumimoji="0" lang="zh-TW" altLang="zh-HK" sz="16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  <a:p>
                      <a:pPr marL="723900" lvl="0" indent="-457200">
                        <a:buFont typeface="+mj-lt"/>
                        <a:buAutoNum type="alphaLcPeriod"/>
                      </a:pP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Horários de funcionamento: 10:00-20:00, trabalhou todos os dias</a:t>
                      </a:r>
                      <a:endParaRPr kumimoji="0" lang="zh-TW" altLang="zh-HK" sz="16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  <a:p>
                      <a:pPr marL="723900" lvl="0" indent="-457200">
                        <a:buFont typeface="+mj-lt"/>
                        <a:buAutoNum type="alphaLcPeriod"/>
                      </a:pP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Às 10h00 de manhã, andou de mota ao T</a:t>
                      </a:r>
                      <a:r>
                        <a:rPr kumimoji="0" lang="pt-BR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erminal Marítimo do Porto Exterior para buscar o Shuttle bus, e foi ao Terminal Marítimo de Passageiros da Taipa</a:t>
                      </a:r>
                      <a:endParaRPr kumimoji="0" lang="zh-TW" altLang="zh-HK" sz="16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  <a:p>
                      <a:pPr marL="7239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eriod"/>
                        <a:tabLst/>
                        <a:defRPr/>
                      </a:pP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Das 10h00-16h45, percurso:</a:t>
                      </a:r>
                      <a:r>
                        <a:rPr kumimoji="0" lang="pt-BR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Terminal Marítimo de Passageiros da Taipa-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en-US" altLang="zh-TW" sz="160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Aeroporto</a:t>
                      </a:r>
                      <a:r>
                        <a:rPr kumimoji="0" lang="en-US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zh-TW" sz="160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Internacional</a:t>
                      </a:r>
                      <a:r>
                        <a:rPr kumimoji="0" lang="en-US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 de Macau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Casino </a:t>
                      </a:r>
                      <a:r>
                        <a:rPr kumimoji="0" lang="en-US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Oceanus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Hotel Grand Lisboa 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Hotel Lisboa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BR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Terminal Marítimo de Passageiros da Taipa</a:t>
                      </a:r>
                      <a:endParaRPr kumimoji="0" lang="pt-PT" altLang="zh-TW" sz="16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  <a:p>
                      <a:pPr marL="7239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eriod"/>
                        <a:tabLst/>
                        <a:defRPr/>
                      </a:pP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Das 17h00-20h00, percurso: Posto de Shuttle bus nas Portas do Cerco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Casino </a:t>
                      </a:r>
                      <a:r>
                        <a:rPr kumimoji="0" lang="en-US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Oceanus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Hotel Grand Lisboa 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Hotel Lisboa</a:t>
                      </a:r>
                      <a:r>
                        <a:rPr kumimoji="0" lang="zh-TW" altLang="en-US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→</a:t>
                      </a:r>
                      <a:r>
                        <a:rPr kumimoji="0" lang="pt-PT" altLang="zh-TW" sz="16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Posto de Shuttle bus nas Portas do Cerco</a:t>
                      </a:r>
                      <a:endParaRPr kumimoji="0" lang="zh-TW" altLang="zh-HK" sz="16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73394"/>
                  </a:ext>
                </a:extLst>
              </a:tr>
              <a:tr h="52988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1</a:t>
                      </a:r>
                      <a:r>
                        <a:rPr lang="en-US" altLang="zh-TW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7/1</a:t>
                      </a:r>
                      <a:endParaRPr lang="en-US" sz="16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TW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Descanso</a:t>
                      </a:r>
                      <a:r>
                        <a:rPr lang="pt-PT" altLang="zh-TW" sz="1600" baseline="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, o doente alegou que ele não saiu de casa naquele dia</a:t>
                      </a:r>
                      <a:endParaRPr lang="zh-TW" altLang="en-US" sz="16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685336"/>
                  </a:ext>
                </a:extLst>
              </a:tr>
              <a:tr h="54778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18/1-24/1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TW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Continuação de trabalho</a:t>
                      </a:r>
                      <a:r>
                        <a:rPr lang="pt-PT" altLang="zh-TW" sz="1600" baseline="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, </a:t>
                      </a:r>
                      <a:r>
                        <a:rPr lang="pt-BR" altLang="zh-TW" sz="1600" baseline="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trabalhou como foi referido acima</a:t>
                      </a:r>
                      <a:endParaRPr lang="zh-TW" altLang="en-US" sz="16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702811"/>
                  </a:ext>
                </a:extLst>
              </a:tr>
              <a:tr h="846733">
                <a:tc>
                  <a:txBody>
                    <a:bodyPr/>
                    <a:lstStyle/>
                    <a:p>
                      <a:r>
                        <a:rPr lang="en-US" altLang="zh-TW" sz="16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25/1</a:t>
                      </a:r>
                      <a:endParaRPr lang="en-US" sz="16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pt-PT" altLang="zh-TW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Às 9h00 de manhã, alugou um carro e foi  a Huadu de Guangzhou com a sua famíla para visitar a sua mãe e irmão , via o Posto Fronteiriço das Portas do Cerco. Depois do jantar na casa de familiares naquela noite, voltou a Macau do mesmo carro via posto fronteiriço das Portas do Cerco. </a:t>
                      </a:r>
                      <a:endParaRPr kumimoji="0" lang="zh-TW" altLang="en-US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  <a:p>
                      <a:pPr marL="285750" indent="-285750" algn="l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kumimoji="0" lang="en-US" altLang="zh-TW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717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11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60637" y="116632"/>
            <a:ext cx="9217024" cy="864096"/>
          </a:xfrm>
        </p:spPr>
        <p:txBody>
          <a:bodyPr>
            <a:normAutofit fontScale="90000"/>
          </a:bodyPr>
          <a:lstStyle/>
          <a:p>
            <a:r>
              <a:rPr altLang="zh-TW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Percurso e actividades após o aparecimento de sintomas</a:t>
            </a:r>
            <a:endParaRPr lang="en-US" sz="3200" b="1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05750"/>
              </p:ext>
            </p:extLst>
          </p:nvPr>
        </p:nvGraphicFramePr>
        <p:xfrm>
          <a:off x="407368" y="974924"/>
          <a:ext cx="11449272" cy="5851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5298">
                  <a:extLst>
                    <a:ext uri="{9D8B030D-6E8A-4147-A177-3AD203B41FA5}">
                      <a16:colId xmlns:a16="http://schemas.microsoft.com/office/drawing/2014/main" val="1268064940"/>
                    </a:ext>
                  </a:extLst>
                </a:gridCol>
                <a:gridCol w="5727630">
                  <a:extLst>
                    <a:ext uri="{9D8B030D-6E8A-4147-A177-3AD203B41FA5}">
                      <a16:colId xmlns:a16="http://schemas.microsoft.com/office/drawing/2014/main" val="297264981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3529574649"/>
                    </a:ext>
                  </a:extLst>
                </a:gridCol>
              </a:tblGrid>
              <a:tr h="668126">
                <a:tc>
                  <a:txBody>
                    <a:bodyPr/>
                    <a:lstStyle/>
                    <a:p>
                      <a:pPr algn="ctr"/>
                      <a:r>
                        <a:rPr lang="pt-PT" sz="12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Data</a:t>
                      </a:r>
                      <a:endParaRPr lang="en-US" sz="12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TW" sz="1200" dirty="0"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Actividades</a:t>
                      </a:r>
                      <a:endParaRPr lang="en-US" sz="1200" dirty="0"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TW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Contacto geral</a:t>
                      </a:r>
                      <a:endParaRPr lang="en-US" altLang="zh-TW" sz="12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t-PT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Data de terminação de</a:t>
                      </a:r>
                      <a:r>
                        <a:rPr lang="pt-PT" sz="12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auto-gestão de saúde</a:t>
                      </a:r>
                      <a:endParaRPr lang="en-US" sz="12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393487"/>
                  </a:ext>
                </a:extLst>
              </a:tr>
              <a:tr h="7069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26/1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Apresentação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febre e fadiga, acompanhado com tosse leve</a:t>
                      </a:r>
                      <a:endParaRPr kumimoji="0" lang="en-US" altLang="zh-TW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Trabalhou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no Shuttle bus de casino</a:t>
                      </a:r>
                      <a:endParaRPr kumimoji="0" lang="en-US" altLang="zh-TW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Cerca</a:t>
                      </a:r>
                      <a:r>
                        <a:rPr kumimoji="0" lang="pt-PT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das 20:27, andou de mota por si próprio ao Hospital Kiang Wu para a consulta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PT" sz="1200" b="1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8</a:t>
                      </a:r>
                      <a:r>
                        <a:rPr kumimoji="0" lang="pt-PT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Fevereiro de 2020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393286"/>
                  </a:ext>
                </a:extLst>
              </a:tr>
              <a:tr h="3943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27/1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Trabalhou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no Shuttle bus de casino</a:t>
                      </a:r>
                      <a:endParaRPr kumimoji="0" lang="en-US" altLang="zh-TW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PT" sz="1200" b="1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11</a:t>
                      </a:r>
                      <a:r>
                        <a:rPr kumimoji="0" lang="pt-PT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Fevereiro de 2020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285750" lvl="0" indent="-285750" algn="ctr">
                        <a:buFont typeface="Arial" panose="020B0604020202020204" pitchFamily="34" charset="0"/>
                        <a:buChar char="•"/>
                      </a:pP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14541"/>
                  </a:ext>
                </a:extLst>
              </a:tr>
              <a:tr h="8688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28 </a:t>
                      </a:r>
                      <a:r>
                        <a:rPr lang="pt-PT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ou</a:t>
                      </a:r>
                      <a:r>
                        <a:rPr lang="pt-PT" sz="12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2</a:t>
                      </a:r>
                      <a:r>
                        <a:rPr lang="en-US" altLang="zh-TW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9/1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（</a:t>
                      </a:r>
                      <a:endParaRPr kumimoji="0" lang="pt-PT" altLang="zh-TW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O paciente não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consegue dizer a data concreta </a:t>
                      </a:r>
                      <a:r>
                        <a:rPr kumimoji="0" lang="zh-TW" alt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） </a:t>
                      </a:r>
                      <a:endParaRPr kumimoji="0" lang="en-US" altLang="zh-HK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Trabalhou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no Shuttle bus de casino</a:t>
                      </a:r>
                      <a:endParaRPr kumimoji="0" lang="en-US" altLang="zh-TW" sz="12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Cerca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das 19h00, o doente foi d</a:t>
                      </a:r>
                      <a:r>
                        <a:rPr kumimoji="0" lang="pt-PT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e mota a 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uma clínica situada na </a:t>
                      </a:r>
                      <a:r>
                        <a:rPr kumimoji="0" lang="pt-BR" altLang="zh-TW" sz="12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Rua do Almirante Costa Cabral para a consulta</a:t>
                      </a:r>
                      <a:r>
                        <a:rPr kumimoji="0" lang="zh-TW" alt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（</a:t>
                      </a: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O doente não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consegue dizer a designação de instituição médica </a:t>
                      </a:r>
                      <a:r>
                        <a:rPr kumimoji="0" lang="zh-TW" alt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） </a:t>
                      </a:r>
                      <a:endParaRPr kumimoji="0" lang="en-US" altLang="zh-HK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13 </a:t>
                      </a:r>
                      <a:r>
                        <a:rPr kumimoji="0" lang="pt-PT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Fevereiro de 2020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285750" marR="0" lvl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altLang="zh-HK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289954"/>
                  </a:ext>
                </a:extLst>
              </a:tr>
              <a:tr h="6055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30/1</a:t>
                      </a:r>
                      <a:endParaRPr lang="en-US" sz="12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Trabalhou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no Shuttle bus de casino</a:t>
                      </a:r>
                      <a:endParaRPr kumimoji="0" lang="en-US" altLang="zh-TW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14 </a:t>
                      </a:r>
                      <a:r>
                        <a:rPr kumimoji="0" lang="pt-PT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Fevereiro de 2020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283409"/>
                  </a:ext>
                </a:extLst>
              </a:tr>
              <a:tr h="6055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De</a:t>
                      </a:r>
                      <a:r>
                        <a:rPr kumimoji="0" lang="pt-PT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manhã, foi a pé  sozinho ao Dr </a:t>
                      </a:r>
                      <a:r>
                        <a:rPr kumimoji="0"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Tang Hoi </a:t>
                      </a:r>
                      <a:r>
                        <a:rPr kumimoji="0" lang="en-US" sz="120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Seong</a:t>
                      </a:r>
                      <a:r>
                        <a:rPr kumimoji="0"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(o </a:t>
                      </a:r>
                      <a:r>
                        <a:rPr kumimoji="0" lang="en-US" sz="120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doente</a:t>
                      </a:r>
                      <a:r>
                        <a:rPr kumimoji="0"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não</a:t>
                      </a:r>
                      <a:r>
                        <a:rPr kumimoji="0"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esperou</a:t>
                      </a:r>
                      <a:r>
                        <a:rPr kumimoji="0"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dentro da </a:t>
                      </a:r>
                      <a:r>
                        <a:rPr kumimoji="0" lang="en-US" sz="120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clínica</a:t>
                      </a:r>
                      <a:r>
                        <a:rPr kumimoji="0"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Depois, ficou em casa para o descanso , sem saída</a:t>
                      </a:r>
                      <a:endParaRPr kumimoji="0" lang="en-US" sz="12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kern="1200" baseline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15 </a:t>
                      </a:r>
                      <a:r>
                        <a:rPr kumimoji="0" lang="pt-PT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Fevereiro de 2020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6916"/>
                  </a:ext>
                </a:extLst>
              </a:tr>
              <a:tr h="5217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2</a:t>
                      </a:r>
                      <a:r>
                        <a:rPr lang="en-US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Trabalhou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no Shuttle bus de casino</a:t>
                      </a:r>
                      <a:endParaRPr kumimoji="0" lang="en-US" altLang="zh-TW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16 </a:t>
                      </a:r>
                      <a:r>
                        <a:rPr kumimoji="0" lang="pt-PT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Fevereiro de 2020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464140"/>
                  </a:ext>
                </a:extLst>
              </a:tr>
              <a:tr h="88033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3</a:t>
                      </a:r>
                      <a:r>
                        <a:rPr lang="en-US" sz="12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altLang="zh-TW" sz="12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Trabalhou</a:t>
                      </a:r>
                      <a:r>
                        <a:rPr kumimoji="0" lang="pt-PT" altLang="zh-TW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no Shuttle bus de casino</a:t>
                      </a:r>
                      <a:endParaRPr kumimoji="0" lang="en-US" altLang="zh-TW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PT" sz="1200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Foi de mota ao Hospital Kiang Wu para a consulta, foi encaminhado ao CHCSJ após a triagem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zh-TW" altLang="zh-HK" sz="12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16 </a:t>
                      </a:r>
                      <a:r>
                        <a:rPr kumimoji="0" lang="pt-PT" sz="1200" b="1" kern="1200" baseline="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Fevereiro de 2020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845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894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6824" y="179119"/>
            <a:ext cx="9217024" cy="864096"/>
          </a:xfrm>
        </p:spPr>
        <p:txBody>
          <a:bodyPr>
            <a:normAutofit/>
          </a:bodyPr>
          <a:lstStyle/>
          <a:p>
            <a:r>
              <a:rPr lang="pt-PT" altLang="zh-TW" dirty="0">
                <a:latin typeface="Times New Roman" pitchFamily="18" charset="0"/>
                <a:cs typeface="Times New Roman" pitchFamily="18" charset="0"/>
              </a:rPr>
              <a:t>Acompahamento de contacto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628750"/>
              </p:ext>
            </p:extLst>
          </p:nvPr>
        </p:nvGraphicFramePr>
        <p:xfrm>
          <a:off x="517948" y="908720"/>
          <a:ext cx="11410824" cy="5574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1892">
                  <a:extLst>
                    <a:ext uri="{9D8B030D-6E8A-4147-A177-3AD203B41FA5}">
                      <a16:colId xmlns:a16="http://schemas.microsoft.com/office/drawing/2014/main" val="1635079284"/>
                    </a:ext>
                  </a:extLst>
                </a:gridCol>
                <a:gridCol w="8498932">
                  <a:extLst>
                    <a:ext uri="{9D8B030D-6E8A-4147-A177-3AD203B41FA5}">
                      <a16:colId xmlns:a16="http://schemas.microsoft.com/office/drawing/2014/main" val="1545408938"/>
                    </a:ext>
                  </a:extLst>
                </a:gridCol>
              </a:tblGrid>
              <a:tr h="56246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err="1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Categoria</a:t>
                      </a:r>
                      <a:endParaRPr lang="en-US" sz="20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N.</a:t>
                      </a:r>
                      <a:r>
                        <a:rPr lang="pt-PT" sz="20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º</a:t>
                      </a:r>
                      <a:r>
                        <a:rPr lang="pt-PT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de pessoa </a:t>
                      </a:r>
                      <a:endParaRPr lang="en-US" sz="20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008355"/>
                  </a:ext>
                </a:extLst>
              </a:tr>
              <a:tr h="1237738">
                <a:tc>
                  <a:txBody>
                    <a:bodyPr/>
                    <a:lstStyle/>
                    <a:p>
                      <a:r>
                        <a:rPr lang="pt-PT" sz="20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Contacto</a:t>
                      </a:r>
                      <a:r>
                        <a:rPr lang="pt-PT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próximo</a:t>
                      </a:r>
                      <a:endParaRPr lang="en-US" sz="20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PT" altLang="zh-TW" sz="20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Mulher</a:t>
                      </a:r>
                      <a:r>
                        <a:rPr lang="pt-PT" altLang="zh-TW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, filha </a:t>
                      </a:r>
                      <a:r>
                        <a:rPr lang="pt-PT" altLang="zh-TW" sz="2000" baseline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e filho:  total </a:t>
                      </a:r>
                      <a:r>
                        <a:rPr lang="pt-PT" altLang="zh-TW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3 pessoas</a:t>
                      </a:r>
                      <a:endParaRPr lang="en-US" altLang="zh-TW" sz="20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457200" indent="-4572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00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9 </a:t>
                      </a:r>
                      <a:r>
                        <a:rPr lang="en-US" altLang="zh-TW" sz="2000" baseline="0" dirty="0" err="1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familiares</a:t>
                      </a:r>
                      <a:r>
                        <a:rPr lang="en-US" altLang="zh-TW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lang="en-US" altLang="zh-TW" sz="2000" baseline="0" dirty="0" err="1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que</a:t>
                      </a:r>
                      <a:r>
                        <a:rPr lang="en-US" altLang="zh-TW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lang="en-US" altLang="zh-TW" sz="2000" baseline="0" dirty="0" err="1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jantaram</a:t>
                      </a:r>
                      <a:r>
                        <a:rPr lang="en-US" altLang="zh-TW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com o </a:t>
                      </a:r>
                      <a:r>
                        <a:rPr lang="en-US" altLang="zh-TW" sz="2000" baseline="0" dirty="0" err="1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paciente</a:t>
                      </a:r>
                      <a:r>
                        <a:rPr lang="en-US" altLang="zh-TW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antes de </a:t>
                      </a:r>
                      <a:r>
                        <a:rPr lang="en-US" altLang="zh-TW" sz="2000" baseline="0" dirty="0" err="1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apresenta</a:t>
                      </a:r>
                      <a:r>
                        <a:rPr lang="pt-PT" altLang="zh-TW" sz="2000" baseline="0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ção de sintomas</a:t>
                      </a:r>
                      <a:endParaRPr lang="en-US" altLang="zh-TW" sz="2000" dirty="0"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754625"/>
                  </a:ext>
                </a:extLst>
              </a:tr>
              <a:tr h="3774419">
                <a:tc>
                  <a:txBody>
                    <a:bodyPr/>
                    <a:lstStyle/>
                    <a:p>
                      <a:r>
                        <a:rPr kumimoji="0" lang="pt-PT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Contacto geral </a:t>
                      </a:r>
                      <a:endParaRPr kumimoji="0" lang="en-US" altLang="zh-TW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pt-PT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 pessoa que esteve na mesma sala de espera na Urgência do Hospital Kiang Wu, em 26 de Janeiro </a:t>
                      </a:r>
                      <a:endParaRPr kumimoji="0" lang="en-US" altLang="zh-TW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958850" indent="-514350">
                        <a:spcBef>
                          <a:spcPts val="600"/>
                        </a:spcBef>
                        <a:buFont typeface="+mj-lt"/>
                        <a:buAutoNum type="alphaUcPeriod"/>
                      </a:pPr>
                      <a:r>
                        <a:rPr kumimoji="0" lang="pt-PT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57 pessoas na area de espera da Urgência do Hospital Kiang Wu</a:t>
                      </a:r>
                      <a:endParaRPr kumimoji="0" lang="en-US" altLang="zh-TW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958850" indent="-514350">
                        <a:spcBef>
                          <a:spcPts val="600"/>
                        </a:spcBef>
                        <a:buFont typeface="+mj-lt"/>
                        <a:buAutoNum type="alphaUcPeriod"/>
                      </a:pPr>
                      <a:r>
                        <a:rPr kumimoji="0" lang="zh-TW" altLang="en-US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pt-PT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19 trabalhadores do Hospital Kiang Wu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pt-PT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Pessoas que estiveram na mesma sala de espera duma clínca situada na </a:t>
                      </a:r>
                      <a:r>
                        <a:rPr kumimoji="0" lang="pt-BR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Rua do Almirante Costa Cabral</a:t>
                      </a:r>
                      <a:endParaRPr kumimoji="0" lang="pt-PT" altLang="zh-TW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457200" indent="-45720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pt-PT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Pessoas que já acompanharam  o Shutte bus n.º </a:t>
                      </a:r>
                      <a:r>
                        <a:rPr kumimoji="0" lang="en-US" altLang="zh-HK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MW5197 </a:t>
                      </a:r>
                      <a:r>
                        <a:rPr kumimoji="0" lang="en-US" altLang="zh-HK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da</a:t>
                      </a:r>
                      <a:r>
                        <a:rPr kumimoji="0" lang="en-US" altLang="zh-HK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pt-BR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Sociedade de Jogos de Macau, S. A.</a:t>
                      </a:r>
                      <a:r>
                        <a:rPr kumimoji="0" lang="pt-PT" altLang="zh-TW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, de 26 de Janeiro a 3 de Fevereiro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986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564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solidFill>
          <a:srgbClr val="A0D88A"/>
        </a:solidFill>
        <a:ln w="19050" cap="sq" cmpd="sng" algn="ctr">
          <a:noFill/>
          <a:prstDash val="solid"/>
        </a:ln>
        <a:effectLst/>
      </a:spPr>
      <a:bodyPr anchor="ctr"/>
      <a:lstStyle>
        <a:defPPr algn="ctr" eaLnBrk="1" latinLnBrk="0" hangingPunct="1">
          <a:defRPr kumimoji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8415</TotalTime>
  <Words>851</Words>
  <Application>Microsoft Macintosh PowerPoint</Application>
  <PresentationFormat>Widescreen</PresentationFormat>
  <Paragraphs>76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微軟正黑體</vt:lpstr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公正</vt:lpstr>
      <vt:lpstr> 10º Caso confirmado </vt:lpstr>
      <vt:lpstr>Apresentação do caso</vt:lpstr>
      <vt:lpstr>Percurso e actividades ocorridas 14 dias antes do aparecimento de sintomas</vt:lpstr>
      <vt:lpstr>Percurso e actividades após o aparecimento de sintomas</vt:lpstr>
      <vt:lpstr>Acompahamento de contacto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ssguest</dc:creator>
  <cp:lastModifiedBy>Vitor Moutinho</cp:lastModifiedBy>
  <cp:revision>750</cp:revision>
  <cp:lastPrinted>2020-02-04T08:11:44Z</cp:lastPrinted>
  <dcterms:created xsi:type="dcterms:W3CDTF">2018-08-02T06:37:43Z</dcterms:created>
  <dcterms:modified xsi:type="dcterms:W3CDTF">2020-02-05T01:23:22Z</dcterms:modified>
</cp:coreProperties>
</file>