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59" r:id="rId2"/>
    <p:sldId id="502" r:id="rId3"/>
    <p:sldId id="530" r:id="rId4"/>
    <p:sldId id="531" r:id="rId5"/>
    <p:sldId id="532" r:id="rId6"/>
  </p:sldIdLst>
  <p:sldSz cx="12192000" cy="6858000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99CCFF"/>
    <a:srgbClr val="FF6600"/>
    <a:srgbClr val="FF6699"/>
    <a:srgbClr val="D0EAC4"/>
    <a:srgbClr val="C5E6B8"/>
    <a:srgbClr val="346022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 autoAdjust="0"/>
    <p:restoredTop sz="91565" autoAdjust="0"/>
  </p:normalViewPr>
  <p:slideViewPr>
    <p:cSldViewPr>
      <p:cViewPr varScale="1">
        <p:scale>
          <a:sx n="112" d="100"/>
          <a:sy n="112" d="100"/>
        </p:scale>
        <p:origin x="1264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595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6C01-C45B-4A1A-974E-E5873D30E049}" type="datetimeFigureOut">
              <a:rPr lang="zh-TW" altLang="en-US" smtClean="0"/>
              <a:pPr/>
              <a:t>2020/2/5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595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5D0E5-05B9-40E8-BE36-2CC090FE88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98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595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B6071-34B6-4912-A394-F3A9BCC28BA1}" type="datetimeFigureOut">
              <a:rPr lang="zh-HK" altLang="en-US" smtClean="0"/>
              <a:pPr/>
              <a:t>05/02/20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361" y="3270974"/>
            <a:ext cx="7943507" cy="26775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595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7FD6F-331A-4CAC-8CF1-0721625812B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349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7FD6F-331A-4CAC-8CF1-0721625812BD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745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7" name="Picture 2" descr="C:\Users\0205253\Documents\Information\20180801核對培訓課程資料\SSM-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4001" y="360001"/>
            <a:ext cx="6996596" cy="824181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6624000" y="1080000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199456" y="332656"/>
            <a:ext cx="9217024" cy="864096"/>
          </a:xfrm>
        </p:spPr>
        <p:txBody>
          <a:bodyPr anchor="ctr"/>
          <a:lstStyle>
            <a:lvl1pPr algn="l">
              <a:defRPr lang="en-US" dirty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800000" y="36000"/>
            <a:ext cx="1330987" cy="972969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0" y="6519446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  <p:pic>
        <p:nvPicPr>
          <p:cNvPr id="9" name="Picture 4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3" cstate="screen">
            <a:lum bright="12000"/>
          </a:blip>
          <a:srcRect/>
          <a:stretch>
            <a:fillRect/>
          </a:stretch>
        </p:blipFill>
        <p:spPr bwMode="auto">
          <a:xfrm>
            <a:off x="-5041238" y="-484408"/>
            <a:ext cx="18531883" cy="734240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>
            <a:lvl1pPr marL="274320" indent="-274320">
              <a:buClr>
                <a:srgbClr val="0070C0"/>
              </a:buClr>
              <a:buSzPct val="80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662940" indent="-342900">
              <a:buClr>
                <a:srgbClr val="0070C0"/>
              </a:buClr>
              <a:buSzPct val="70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822960" indent="-228600">
              <a:buClr>
                <a:srgbClr val="0070C0"/>
              </a:buClr>
              <a:buSzPct val="75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97280" indent="-228600">
              <a:buClr>
                <a:srgbClr val="0070C0"/>
              </a:buClr>
              <a:buSzPct val="65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84000" y="576002"/>
            <a:ext cx="1815587" cy="1326775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71B3-0BB7-4B7C-B1CF-05CC38428993}" type="datetimeFigureOut">
              <a:rPr lang="zh-TW" altLang="en-US" smtClean="0"/>
              <a:pPr/>
              <a:t>2020/2/5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195A-CBE1-4117-BFEF-6984F839D7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57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3DD3E-0183-4AB7-9C32-7C6B3F4B71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 sz="1800"/>
          </a:p>
        </p:txBody>
      </p:sp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C59B-70ED-4F51-AC63-EC00BE404948}" type="datetime1">
              <a:rPr lang="zh-TW" altLang="en-US"/>
              <a:pPr>
                <a:defRPr/>
              </a:pPr>
              <a:t>2020/2/5</a:t>
            </a:fld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94D8-7113-40E7-AD0E-E8C917FC90F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971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651" y="17526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55651" y="39624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4D784016-50A2-4E70-B5FB-B3DF5465B6AA}" type="datetimeFigureOut">
              <a:rPr lang="zh-TW" altLang="en-US"/>
              <a:pPr/>
              <a:t>2020/2/5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3F81169A-3422-4726-856F-52875038760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848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衛生局</a:t>
            </a:r>
            <a:r>
              <a:rPr lang="en-US" altLang="zh-TW"/>
              <a:t>-</a:t>
            </a:r>
            <a:r>
              <a:rPr lang="zh-TW" altLang="en-US"/>
              <a:t>疾病預防控制中心</a:t>
            </a:r>
          </a:p>
        </p:txBody>
      </p:sp>
    </p:spTree>
    <p:extLst>
      <p:ext uri="{BB962C8B-B14F-4D97-AF65-F5344CB8AC3E}">
        <p14:creationId xmlns:p14="http://schemas.microsoft.com/office/powerpoint/2010/main" val="249143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C65D5C-70B9-4535-9E8A-9B946DAEF430}" type="datetimeFigureOut">
              <a:rPr lang="zh-TW" altLang="en-US" smtClean="0"/>
              <a:pPr/>
              <a:t>2020/2/5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81" r:id="rId4"/>
    <p:sldLayoutId id="2147483682" r:id="rId5"/>
    <p:sldLayoutId id="2147483683" r:id="rId6"/>
    <p:sldLayoutId id="2147483684" r:id="rId7"/>
    <p:sldLayoutId id="2147483687" r:id="rId8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91544" y="908720"/>
            <a:ext cx="8640960" cy="2016223"/>
          </a:xfrm>
        </p:spPr>
        <p:txBody>
          <a:bodyPr>
            <a:normAutofit/>
          </a:bodyPr>
          <a:lstStyle/>
          <a:p>
            <a:pPr algn="ctr">
              <a:tabLst>
                <a:tab pos="6729413" algn="l"/>
              </a:tabLst>
            </a:pPr>
            <a:r>
              <a:rPr lang="en-US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9º </a:t>
            </a:r>
            <a:r>
              <a:rPr lang="en-US" altLang="zh-TW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confirmado</a:t>
            </a:r>
            <a:endParaRPr lang="zh-TW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6389" name="Picture 6" descr="C:\Users\0202037\Documents\My Pictures\logos\logo-SS-RAEM.ti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43" y="4653409"/>
            <a:ext cx="23812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495600" y="3284984"/>
            <a:ext cx="7272337" cy="13684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endParaRPr lang="en-US" altLang="zh-TW" sz="2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5607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ctrTitle"/>
          </p:nvPr>
        </p:nvSpPr>
        <p:spPr>
          <a:xfrm>
            <a:off x="407368" y="204317"/>
            <a:ext cx="10513168" cy="106444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Breve </a:t>
            </a:r>
            <a:r>
              <a:rPr lang="en-US" altLang="zh-TW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</a:t>
            </a:r>
            <a:r>
              <a:rPr lang="en-US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zh-TW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endParaRPr lang="zh-TW" altLang="en-US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623392" y="1052736"/>
            <a:ext cx="11305256" cy="532859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doente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 29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idade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Macau e é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directora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serviço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floral do Hotel Galaxy. É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sobrinha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8º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it-IT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Edf. Kuong Fok On Fa Un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IX..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doente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deslocou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-se com um amigo no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de Janeiro,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16:00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17:00 a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Gongbei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Zhuhai,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sentados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taxi para  “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kosmos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日月貝藍波斯菊火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鍋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situado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 House 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Zhuhai (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日月贝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seguida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pelas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20:00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22:00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asssitiram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de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orquestra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barroca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regressaram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Taxi a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Gonbei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tendo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entrado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imediato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zh-H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Macau.</a:t>
            </a: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de Janeiro,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cerca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22horas ,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manifestou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sintomas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musculares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cintura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outros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sintomas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Descansou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casa 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recorreu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TW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 de Janeiro,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baixou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manifestou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pouco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tosse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serviço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de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Fevereiro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tomou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a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8º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confirmado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preocupada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recorreu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iniciativa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altLang="zh-TW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hospital para consulta</a:t>
            </a:r>
          </a:p>
          <a:p>
            <a:pPr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de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Fevereiro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analyses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foram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o novo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coronavírus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classificado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9º 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confirmado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zh-HK" sz="19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zh-HK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9950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51384" y="116632"/>
            <a:ext cx="10887000" cy="864096"/>
          </a:xfrm>
        </p:spPr>
        <p:txBody>
          <a:bodyPr>
            <a:noAutofit/>
          </a:bodyPr>
          <a:lstStyle/>
          <a:p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Percurso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ocorridas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dias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antes do </a:t>
            </a:r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aparecimento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TW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sintomas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074477"/>
              </p:ext>
            </p:extLst>
          </p:nvPr>
        </p:nvGraphicFramePr>
        <p:xfrm>
          <a:off x="479376" y="1017340"/>
          <a:ext cx="10887076" cy="6020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83">
                  <a:extLst>
                    <a:ext uri="{9D8B030D-6E8A-4147-A177-3AD203B41FA5}">
                      <a16:colId xmlns:a16="http://schemas.microsoft.com/office/drawing/2014/main" val="3158335428"/>
                    </a:ext>
                  </a:extLst>
                </a:gridCol>
                <a:gridCol w="9014793">
                  <a:extLst>
                    <a:ext uri="{9D8B030D-6E8A-4147-A177-3AD203B41FA5}">
                      <a16:colId xmlns:a16="http://schemas.microsoft.com/office/drawing/2014/main" val="4006246621"/>
                    </a:ext>
                  </a:extLst>
                </a:gridCol>
              </a:tblGrid>
              <a:tr h="4726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Data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/>
                        <a:t>Actividades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21433"/>
                  </a:ext>
                </a:extLst>
              </a:tr>
              <a:tr h="100026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9/1</a:t>
                      </a:r>
                      <a:r>
                        <a:rPr lang="zh-TW" altLang="en-US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paciente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deslocou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com um amigo no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 de Janeiro,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16:00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17:00 a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Gonbei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foram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taxi para  “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kosmos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日月貝藍波斯菊火</a:t>
                      </a:r>
                      <a:r>
                        <a:rPr lang="zh-TW" alt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鍋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)”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situado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Opera House 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Zhuhai (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zh-TW" alt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日月贝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para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jantar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20:00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às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22:00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assistiu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Performance de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orquestra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barroca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depois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regressou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taxi para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Gonbei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entrou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imediato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altLang="zh-HK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Macau.</a:t>
                      </a:r>
                      <a:endParaRPr kumimoji="0" lang="zh-TW" altLang="zh-HK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73394"/>
                  </a:ext>
                </a:extLst>
              </a:tr>
              <a:tr h="518248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20/1-22/1</a:t>
                      </a:r>
                      <a:endParaRPr 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5336"/>
                  </a:ext>
                </a:extLst>
              </a:tr>
              <a:tr h="780576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23/1</a:t>
                      </a:r>
                      <a:endParaRPr 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dia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23 de Janeiro ,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17h00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esteve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casa 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doo 8º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caso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confirmado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reparar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produtos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permaneceu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lang="en-US" altLang="zh-TW" sz="1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1 hora.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702811"/>
                  </a:ext>
                </a:extLst>
              </a:tr>
              <a:tr h="1000260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24/1</a:t>
                      </a:r>
                      <a:endParaRPr 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0" lvl="1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66700" marR="0" lvl="1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24 de Janeiro,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19h30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às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22h00,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deslocou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 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domicílio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8º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caso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confirmado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jantar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novo,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contudo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apenas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teve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contacto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com o 8º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caso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confirmado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5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minutos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jantou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mesma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mesa. </a:t>
                      </a:r>
                      <a:endParaRPr kumimoji="0" lang="en-US" altLang="zh-TW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4487"/>
                  </a:ext>
                </a:extLst>
              </a:tr>
              <a:tr h="1300337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25/1</a:t>
                      </a:r>
                      <a:endParaRPr lang="en-US" sz="1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19h00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andou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até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domicilio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segundo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tio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jantar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jantiou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mesa com 12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Após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jantar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regressou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pé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para casa.</a:t>
                      </a:r>
                      <a:endParaRPr kumimoji="0" lang="en-US" altLang="zh-TW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8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21h00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às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22h00 dessa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noite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sentiu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dores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costas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da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cintura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depois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22h00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dores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garganta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dores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ouvidos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com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uma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temperatura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8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kumimoji="0" lang="en-US" altLang="zh-TW" sz="18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38º.</a:t>
                      </a:r>
                      <a:endParaRPr kumimoji="0" lang="zh-TW" alt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413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11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60637" y="116632"/>
            <a:ext cx="9217024" cy="864096"/>
          </a:xfrm>
        </p:spPr>
        <p:txBody>
          <a:bodyPr>
            <a:noAutofit/>
          </a:bodyPr>
          <a:lstStyle/>
          <a:p>
            <a:pPr algn="just"/>
            <a:r>
              <a:rPr lang="en-US" altLang="zh-TW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Percurso</a:t>
            </a:r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zh-TW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após</a:t>
            </a:r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zh-TW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aparecimento</a:t>
            </a:r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TW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sintomas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974405"/>
              </p:ext>
            </p:extLst>
          </p:nvPr>
        </p:nvGraphicFramePr>
        <p:xfrm>
          <a:off x="626369" y="908720"/>
          <a:ext cx="11446295" cy="610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673">
                  <a:extLst>
                    <a:ext uri="{9D8B030D-6E8A-4147-A177-3AD203B41FA5}">
                      <a16:colId xmlns:a16="http://schemas.microsoft.com/office/drawing/2014/main" val="1268064940"/>
                    </a:ext>
                  </a:extLst>
                </a:gridCol>
                <a:gridCol w="7274278">
                  <a:extLst>
                    <a:ext uri="{9D8B030D-6E8A-4147-A177-3AD203B41FA5}">
                      <a16:colId xmlns:a16="http://schemas.microsoft.com/office/drawing/2014/main" val="297264981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20978317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Data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Actividades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Pessoas</a:t>
                      </a:r>
                      <a:r>
                        <a:rPr lang="en-US" altLang="zh-TW" sz="16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TW" sz="16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contacto</a:t>
                      </a:r>
                      <a:r>
                        <a:rPr lang="en-US" altLang="zh-TW" sz="16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geral</a:t>
                      </a:r>
                      <a:endParaRPr lang="en-US" altLang="zh-TW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Data do </a:t>
                      </a:r>
                      <a:r>
                        <a:rPr lang="en-US" altLang="zh-TW" sz="16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termo</a:t>
                      </a:r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auto </a:t>
                      </a:r>
                      <a:r>
                        <a:rPr lang="en-US" altLang="zh-TW" sz="16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gestão</a:t>
                      </a:r>
                      <a:r>
                        <a:rPr lang="en-US" altLang="zh-TW" sz="16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US" altLang="zh-TW" sz="16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saúde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393487"/>
                  </a:ext>
                </a:extLst>
              </a:tr>
              <a:tr h="112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Domingo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feriado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descansou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no 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domicilio</a:t>
                      </a:r>
                      <a:endParaRPr kumimoji="0" lang="zh-TW" altLang="zh-HK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Apareceram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sintomas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contínuo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febre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parte da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manhã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sendo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temperatura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38º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subida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40º, 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paciente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diz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que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permaneceu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domicílio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descanso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recorreu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hospital para consulta.</a:t>
                      </a:r>
                      <a:endParaRPr kumimoji="0" lang="zh-TW" altLang="zh-HK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As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duas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refeições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foram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efectuadas 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casa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09 de </a:t>
                      </a:r>
                      <a:r>
                        <a:rPr kumimoji="0" lang="en-US" altLang="zh-TW" sz="16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Fevereiro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zh-HK" altLang="en-US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393286"/>
                  </a:ext>
                </a:extLst>
              </a:tr>
              <a:tr h="864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/1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Baixou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febre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parte da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manhã</a:t>
                      </a:r>
                      <a:endParaRPr kumimoji="0" lang="en-US" altLang="zh-HK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Após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saída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16:30,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comeu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cantina dos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 e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rgressou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empresa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Fevereiro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zh-HK" altLang="en-US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14541"/>
                  </a:ext>
                </a:extLst>
              </a:tr>
              <a:tr h="8641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8/1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Sentiu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evidentes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dores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costas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da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cintura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tosse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recorreu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a consulta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clínica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10h00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às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11h00.</a:t>
                      </a:r>
                      <a:endParaRPr kumimoji="0" lang="en-US" altLang="zh-TW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Após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saída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16:30, </a:t>
                      </a:r>
                      <a:r>
                        <a:rPr kumimoji="0" lang="en-US" altLang="zh-HK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tomou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refeição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cantina dos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e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sentado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HK" sz="160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HK" sz="16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para casa</a:t>
                      </a:r>
                      <a:endParaRPr kumimoji="0" lang="en-US" altLang="zh-TW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kumimoji="0" lang="en-US" altLang="zh-TW" sz="16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Fevereiro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zh-HK" altLang="en-US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289954"/>
                  </a:ext>
                </a:extLst>
              </a:tr>
              <a:tr h="626261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HK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29/1-1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/2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Foi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trabalhar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autocarro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trabalhadores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num </a:t>
                      </a: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percurso</a:t>
                      </a: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Sintomas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dores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das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costas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da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cintura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melhoraram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ainda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tem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tosse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12-15  de </a:t>
                      </a:r>
                      <a:r>
                        <a:rPr kumimoji="0" lang="en-US" altLang="zh-TW" sz="16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Fevereiro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zh-HK" altLang="en-US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283409"/>
                  </a:ext>
                </a:extLst>
              </a:tr>
              <a:tr h="34567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2/2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Descanso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domicílio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909798"/>
                  </a:ext>
                </a:extLst>
              </a:tr>
              <a:tr h="62626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3/2</a:t>
                      </a: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Conduziu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motociclo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pelas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11h50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deslocou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Serviço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Urgência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do Centro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Hospitalar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Conde de São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Januário</a:t>
                      </a:r>
                      <a:r>
                        <a:rPr kumimoji="0" lang="en-US" altLang="zh-TW" sz="16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kumimoji="0" lang="en-US" altLang="zh-TW" sz="1600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consulta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de </a:t>
                      </a:r>
                      <a:r>
                        <a:rPr kumimoji="0" lang="en-US" altLang="zh-TW" sz="16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Fevereiro</a:t>
                      </a:r>
                      <a:r>
                        <a:rPr kumimoji="0" lang="en-US" altLang="zh-TW" sz="1600" b="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kumimoji="0" lang="en-US" altLang="zh-TW" sz="16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zh-HK" altLang="en-US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91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89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Situação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acompanhamento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contacto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60584"/>
              </p:ext>
            </p:extLst>
          </p:nvPr>
        </p:nvGraphicFramePr>
        <p:xfrm>
          <a:off x="623392" y="1196751"/>
          <a:ext cx="11233248" cy="4209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576">
                  <a:extLst>
                    <a:ext uri="{9D8B030D-6E8A-4147-A177-3AD203B41FA5}">
                      <a16:colId xmlns:a16="http://schemas.microsoft.com/office/drawing/2014/main" val="1635079284"/>
                    </a:ext>
                  </a:extLst>
                </a:gridCol>
                <a:gridCol w="8366672">
                  <a:extLst>
                    <a:ext uri="{9D8B030D-6E8A-4147-A177-3AD203B41FA5}">
                      <a16:colId xmlns:a16="http://schemas.microsoft.com/office/drawing/2014/main" val="1545408938"/>
                    </a:ext>
                  </a:extLst>
                </a:gridCol>
              </a:tblGrid>
              <a:tr h="8885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Classificação</a:t>
                      </a:r>
                      <a:endParaRPr lang="en-US" sz="32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Número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pessoas</a:t>
                      </a:r>
                      <a:endParaRPr lang="en-US" sz="32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08355"/>
                  </a:ext>
                </a:extLst>
              </a:tr>
              <a:tr h="1332758">
                <a:tc>
                  <a:txBody>
                    <a:bodyPr/>
                    <a:lstStyle/>
                    <a:p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Pessoas</a:t>
                      </a:r>
                      <a:r>
                        <a:rPr lang="en-US" altLang="zh-TW" sz="32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contacto</a:t>
                      </a:r>
                      <a:r>
                        <a:rPr lang="en-US" altLang="zh-TW" sz="32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próximo</a:t>
                      </a:r>
                      <a:endParaRPr lang="en-US" sz="32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altLang="zh-TW" sz="2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colegas</a:t>
                      </a:r>
                      <a:endParaRPr lang="en-US" altLang="zh-TW" sz="2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familiar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com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quem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baseline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coabita</a:t>
                      </a:r>
                      <a:endParaRPr lang="en-US" altLang="zh-TW" sz="2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en-US" altLang="zh-TW" sz="2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familiares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que </a:t>
                      </a:r>
                      <a:r>
                        <a:rPr lang="en-US" altLang="zh-TW" sz="2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tomarem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refeições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mesma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mesa no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dia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25/1 e 31/1</a:t>
                      </a:r>
                      <a:endParaRPr lang="en-US" sz="2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754625"/>
                  </a:ext>
                </a:extLst>
              </a:tr>
              <a:tr h="1523152">
                <a:tc>
                  <a:txBody>
                    <a:bodyPr/>
                    <a:lstStyle/>
                    <a:p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Pessoas</a:t>
                      </a:r>
                      <a:r>
                        <a:rPr lang="en-US" altLang="zh-TW" sz="32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contacto</a:t>
                      </a:r>
                      <a:r>
                        <a:rPr lang="en-US" altLang="zh-TW" sz="32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geral</a:t>
                      </a:r>
                      <a:endParaRPr lang="en-US" sz="32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familiar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que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coabita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com a </a:t>
                      </a:r>
                      <a:r>
                        <a:rPr lang="en-US" altLang="zh-TW" sz="2800" baseline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paciente</a:t>
                      </a:r>
                      <a:endParaRPr lang="en-US" altLang="zh-TW" sz="2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80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34 </a:t>
                      </a:r>
                      <a:r>
                        <a:rPr lang="en-US" altLang="zh-TW" sz="280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colegas</a:t>
                      </a:r>
                      <a:r>
                        <a:rPr lang="en-US" altLang="zh-TW" sz="2800" baseline="0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986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564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solidFill>
          <a:srgbClr val="A0D88A"/>
        </a:solidFill>
        <a:ln w="19050" cap="sq" cmpd="sng" algn="ctr">
          <a:noFill/>
          <a:prstDash val="solid"/>
        </a:ln>
        <a:effectLst/>
      </a:spPr>
      <a:bodyPr anchor="ctr"/>
      <a:lstStyle>
        <a:defPPr algn="ctr" eaLnBrk="1" latinLnBrk="0" hangingPunct="1">
          <a:defRPr kumimoji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8414</TotalTime>
  <Words>815</Words>
  <Application>Microsoft Macintosh PowerPoint</Application>
  <PresentationFormat>Widescreen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微軟正黑體</vt:lpstr>
      <vt:lpstr>Arial</vt:lpstr>
      <vt:lpstr>Calibri</vt:lpstr>
      <vt:lpstr>Franklin Gothic Book</vt:lpstr>
      <vt:lpstr>Perpetua</vt:lpstr>
      <vt:lpstr>Times New Roman</vt:lpstr>
      <vt:lpstr>Wingdings</vt:lpstr>
      <vt:lpstr>Wingdings 2</vt:lpstr>
      <vt:lpstr>公正</vt:lpstr>
      <vt:lpstr>9º caso confirmado</vt:lpstr>
      <vt:lpstr>Breve apresentação do caso</vt:lpstr>
      <vt:lpstr>Percurso e actividades ocorridas 14 dias antes do aparecimento de sintomas</vt:lpstr>
      <vt:lpstr>Percurso e actividades após o aparecimento de sintomas</vt:lpstr>
      <vt:lpstr>Situação de acompanhamento das pessoas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ssguest</dc:creator>
  <cp:lastModifiedBy>Vitor Moutinho</cp:lastModifiedBy>
  <cp:revision>730</cp:revision>
  <cp:lastPrinted>2020-02-04T13:30:21Z</cp:lastPrinted>
  <dcterms:created xsi:type="dcterms:W3CDTF">2018-08-02T06:37:43Z</dcterms:created>
  <dcterms:modified xsi:type="dcterms:W3CDTF">2020-02-04T17:09:25Z</dcterms:modified>
</cp:coreProperties>
</file>